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10.jpeg" ContentType="image/jpeg"/>
  <Override PartName="/ppt/media/image5.jpeg" ContentType="image/jpeg"/>
  <Override PartName="/ppt/media/image11.jpeg" ContentType="image/jpeg"/>
  <Override PartName="/ppt/media/image6.jpeg" ContentType="image/jpeg"/>
  <Override PartName="/ppt/media/image12.jpeg" ContentType="image/jpeg"/>
  <Override PartName="/ppt/media/image7.jpeg" ContentType="image/jpeg"/>
  <Override PartName="/ppt/media/image13.jpeg" ContentType="image/jpeg"/>
  <Override PartName="/ppt/media/image8.jpeg" ContentType="image/jpeg"/>
  <Override PartName="/ppt/media/image9.jpeg" ContentType="image/jpeg"/>
  <Override PartName="/ppt/media/image1.jpeg" ContentType="image/jpeg"/>
  <Override PartName="/ppt/presentation.xml" ContentType="application/vnd.openxmlformats-officedocument.presentationml.presentation.main+xml"/>
  <Override PartName="/ppt/_rels/presentation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9.xml" ContentType="application/vnd.openxmlformats-officedocument.presentationml.slide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10.xml.rels" ContentType="application/vnd.openxmlformats-package.relationships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50" r:id="rId3"/>
    <p:sldMasterId id="2147483652" r:id="rId4"/>
    <p:sldMasterId id="2147483654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0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  <p:pic>
        <p:nvPicPr>
          <p:cNvPr descr="" id="1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  <p:sp>
        <p:nvSpPr>
          <p:cNvPr id="2" name="CustomShape 1"/>
          <p:cNvSpPr/>
          <p:nvPr/>
        </p:nvSpPr>
        <p:spPr>
          <a:xfrm>
            <a:off x="3029040" y="6356520"/>
            <a:ext cx="3085560" cy="364320"/>
          </a:xfrm>
          <a:prstGeom prst="rect">
            <a:avLst/>
          </a:prstGeom>
        </p:spPr>
      </p:sp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  <p:sp>
        <p:nvSpPr>
          <p:cNvPr id="6" name="CustomShape 1"/>
          <p:cNvSpPr/>
          <p:nvPr/>
        </p:nvSpPr>
        <p:spPr>
          <a:xfrm>
            <a:off x="3029040" y="6356520"/>
            <a:ext cx="3085560" cy="364320"/>
          </a:xfrm>
          <a:prstGeom prst="rect">
            <a:avLst/>
          </a:prstGeom>
        </p:spPr>
      </p:sp>
      <p:sp>
        <p:nvSpPr>
          <p:cNvPr id="7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  <p:sp>
        <p:nvSpPr>
          <p:cNvPr id="10" name="CustomShape 1"/>
          <p:cNvSpPr/>
          <p:nvPr/>
        </p:nvSpPr>
        <p:spPr>
          <a:xfrm>
            <a:off x="3029040" y="6356520"/>
            <a:ext cx="3085560" cy="364320"/>
          </a:xfrm>
          <a:prstGeom prst="rect">
            <a:avLst/>
          </a:prstGeom>
        </p:spPr>
      </p:sp>
      <p:sp>
        <p:nvSpPr>
          <p:cNvPr id="11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  <p:sp>
        <p:nvSpPr>
          <p:cNvPr id="14" name="CustomShape 1"/>
          <p:cNvSpPr/>
          <p:nvPr/>
        </p:nvSpPr>
        <p:spPr>
          <a:xfrm>
            <a:off x="3029040" y="6356520"/>
            <a:ext cx="3085560" cy="364320"/>
          </a:xfrm>
          <a:prstGeom prst="rect">
            <a:avLst/>
          </a:prstGeom>
        </p:spPr>
      </p:sp>
      <p:sp>
        <p:nvSpPr>
          <p:cNvPr id="1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stomShape 1"/>
          <p:cNvSpPr/>
          <p:nvPr/>
        </p:nvSpPr>
        <p:spPr>
          <a:xfrm>
            <a:off x="1976040" y="798840"/>
            <a:ext cx="5443560" cy="28054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4400" u="sng">
                <a:solidFill>
                  <a:srgbClr val="00b050"/>
                </a:solidFill>
                <a:latin typeface="Calibri"/>
              </a:rPr>
              <a:t>Мастер класс по теме:</a:t>
            </a:r>
            <a:r>
              <a:rPr b="1" lang="ru-RU" sz="4400" u="sng">
                <a:solidFill>
                  <a:srgbClr val="00b050"/>
                </a:solidFill>
                <a:latin typeface="Calibri Light"/>
              </a:rPr>
              <a:t> </a:t>
            </a:r>
            <a:endParaRPr/>
          </a:p>
          <a:p>
            <a:pPr>
              <a:lnSpc>
                <a:spcPct val="90000"/>
              </a:lnSpc>
            </a:pPr>
            <a:r>
              <a:rPr b="1" lang="ru-RU" sz="4400" u="sng">
                <a:solidFill>
                  <a:srgbClr val="6f267f"/>
                </a:solidFill>
                <a:latin typeface="Calibri Light"/>
              </a:rPr>
              <a:t>«</a:t>
            </a:r>
            <a:r>
              <a:rPr b="1" lang="ru-RU" sz="3600">
                <a:solidFill>
                  <a:srgbClr val="6f267f"/>
                </a:solidFill>
                <a:latin typeface="Calibri Light"/>
              </a:rPr>
              <a:t>Кинезиология как средство умственного развития детей  старшего дошкольного возраста».</a:t>
            </a:r>
            <a:endParaRPr/>
          </a:p>
        </p:txBody>
      </p:sp>
      <p:sp>
        <p:nvSpPr>
          <p:cNvPr id="18" name="CustomShape 2"/>
          <p:cNvSpPr/>
          <p:nvPr/>
        </p:nvSpPr>
        <p:spPr>
          <a:xfrm>
            <a:off x="2171880" y="5097600"/>
            <a:ext cx="4991760" cy="7243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2400" u="sng">
                <a:solidFill>
                  <a:srgbClr val="d22cc6"/>
                </a:solidFill>
              </a:rPr>
              <a:t>Подготовила: </a:t>
            </a:r>
            <a:r>
              <a:rPr lang="ru-RU" sz="2400">
                <a:solidFill>
                  <a:srgbClr val="d22cc6"/>
                </a:solidFill>
              </a:rPr>
              <a:t>учитель-логопед Саарян Ш.М.</a:t>
            </a:r>
            <a:endParaRPr/>
          </a:p>
        </p:txBody>
      </p:sp>
      <p:pic>
        <p:nvPicPr>
          <p:cNvPr descr="" id="1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373920" y="3552480"/>
            <a:ext cx="2353680" cy="153396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1608120" y="210240"/>
            <a:ext cx="7230240" cy="6284520"/>
          </a:xfrm>
          <a:prstGeom prst="rec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  <p:sp>
        <p:nvSpPr>
          <p:cNvPr id="58" name="CustomShape 2"/>
          <p:cNvSpPr/>
          <p:nvPr/>
        </p:nvSpPr>
        <p:spPr>
          <a:xfrm>
            <a:off x="1587240" y="180000"/>
            <a:ext cx="7412400" cy="6659640"/>
          </a:xfrm>
          <a:prstGeom prst="rect">
            <a:avLst/>
          </a:prstGeom>
          <a:solidFill>
            <a:srgbClr val="ffc000"/>
          </a:solidFill>
          <a:ln w="38160">
            <a:solidFill>
              <a:srgbClr val="c55a11"/>
            </a:solidFill>
            <a:miter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Arial"/>
                <a:ea typeface="Times New Roman"/>
              </a:rPr>
              <a:t>«ЛЛПП»  </a:t>
            </a:r>
            <a:r>
              <a:rPr lang="ru-RU">
                <a:solidFill>
                  <a:srgbClr val="000000"/>
                </a:solidFill>
                <a:latin typeface="Arial"/>
                <a:ea typeface="Times New Roman"/>
              </a:rPr>
              <a:t>–  дружелюбие </a:t>
            </a:r>
            <a:r>
              <a:rPr b="1" lang="ru-RU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>
                <a:solidFill>
                  <a:srgbClr val="000000"/>
                </a:solidFill>
                <a:latin typeface="Arial"/>
                <a:ea typeface="Times New Roman"/>
              </a:rPr>
              <a:t>и  простота,  некоторая  разбросанностьинтересов и склонность к самоанализу.  </a:t>
            </a: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Arial"/>
                <a:ea typeface="Times New Roman"/>
              </a:rPr>
              <a:t>«ЛЛПЛ» </a:t>
            </a:r>
            <a:r>
              <a:rPr lang="ru-RU">
                <a:solidFill>
                  <a:srgbClr val="000000"/>
                </a:solidFill>
                <a:latin typeface="Arial"/>
                <a:ea typeface="Times New Roman"/>
              </a:rPr>
              <a:t>– мягкость, простодушие, доверчивость.  </a:t>
            </a: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Arial"/>
                <a:ea typeface="Times New Roman"/>
              </a:rPr>
              <a:t>«ЛЛЛП» – </a:t>
            </a:r>
            <a:r>
              <a:rPr lang="ru-RU">
                <a:solidFill>
                  <a:srgbClr val="000000"/>
                </a:solidFill>
                <a:latin typeface="Arial"/>
                <a:ea typeface="Times New Roman"/>
              </a:rPr>
              <a:t>энергичность, эмоциональность, решительность.  </a:t>
            </a: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Arial"/>
                <a:ea typeface="Times New Roman"/>
              </a:rPr>
              <a:t>«ЛЛЛЛ</a:t>
            </a:r>
            <a:r>
              <a:rPr lang="ru-RU">
                <a:solidFill>
                  <a:srgbClr val="000000"/>
                </a:solidFill>
                <a:latin typeface="Arial"/>
                <a:ea typeface="Times New Roman"/>
              </a:rPr>
              <a:t>»  (100  %  левша)  –  «антиконсервативный  тип  характера». Способность по-новому взглянуть на старое. 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  <a:ea typeface="Times New Roman"/>
              </a:rPr>
              <a:t>Сильные эмоции, выраженный индивидуализм до эгоизма, упрямство, иногда доходящее до замкнутости.  </a:t>
            </a: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Arial"/>
                <a:ea typeface="Times New Roman"/>
              </a:rPr>
              <a:t>«ЛПЛП»  </a:t>
            </a:r>
            <a:r>
              <a:rPr lang="ru-RU">
                <a:solidFill>
                  <a:srgbClr val="000000"/>
                </a:solidFill>
                <a:latin typeface="Arial"/>
                <a:ea typeface="Times New Roman"/>
              </a:rPr>
              <a:t>–  очень  сильный  тип  характера.  Но  неспособность  менять свою точку зрения. 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  <a:ea typeface="Times New Roman"/>
              </a:rPr>
              <a:t>А также упорство в достижении поставленных целей и энергичность.  </a:t>
            </a: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Arial"/>
                <a:ea typeface="Times New Roman"/>
              </a:rPr>
              <a:t>«ЛПЛЛ»  </a:t>
            </a:r>
            <a:r>
              <a:rPr lang="ru-RU">
                <a:solidFill>
                  <a:srgbClr val="000000"/>
                </a:solidFill>
                <a:latin typeface="Arial"/>
                <a:ea typeface="Times New Roman"/>
              </a:rPr>
              <a:t>–  подобие  предыдущего  типа,  только  не  так  неустойчив  и склонен  к  самоанализу.  Испытывает  некоторые  трудности  в приобретении друзей.  </a:t>
            </a: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Arial"/>
                <a:ea typeface="Times New Roman"/>
              </a:rPr>
              <a:t>«ПЛЛП» </a:t>
            </a:r>
            <a:r>
              <a:rPr lang="ru-RU">
                <a:solidFill>
                  <a:srgbClr val="000000"/>
                </a:solidFill>
                <a:latin typeface="Arial"/>
                <a:ea typeface="Times New Roman"/>
              </a:rPr>
              <a:t>– характер легкий, умение избегать конфликты, лёгкость же в заведении знакомств и общении, частая смена увлечений. </a:t>
            </a: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Arial"/>
                <a:ea typeface="Times New Roman"/>
              </a:rPr>
              <a:t>«ПЛЛЛ» </a:t>
            </a:r>
            <a:r>
              <a:rPr lang="ru-RU">
                <a:solidFill>
                  <a:srgbClr val="000000"/>
                </a:solidFill>
                <a:latin typeface="Arial"/>
                <a:ea typeface="Times New Roman"/>
              </a:rPr>
              <a:t>– независимость и непостоянство, желание всё делать самому.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1" lang="ru-RU">
                <a:solidFill>
                  <a:srgbClr val="000000"/>
                </a:solidFill>
                <a:latin typeface="Arial"/>
                <a:ea typeface="Times New Roman"/>
              </a:rPr>
              <a:t>Если  у  Вас  получилось  больше  букв  «П»,  то  доминирует  левое полушарие, и наоборот. </a:t>
            </a:r>
            <a:endParaRPr/>
          </a:p>
          <a:p>
            <a:endParaRPr/>
          </a:p>
        </p:txBody>
      </p:sp>
    </p:spTree>
  </p:cSld>
  <p:timing>
    <p:tnLst>
      <p:par>
        <p:cTn dur="indefinite" id="9" nodeType="tmRoot" restart="never">
          <p:childTnLst>
            <p:seq>
              <p:cTn id="1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1"/>
          <p:cNvSpPr/>
          <p:nvPr/>
        </p:nvSpPr>
        <p:spPr>
          <a:xfrm>
            <a:off x="1398960" y="170640"/>
            <a:ext cx="7552080" cy="8953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90000"/>
              </a:lnSpc>
            </a:pPr>
            <a:r>
              <a:rPr b="1" lang="ru-RU" sz="4400" u="sng">
                <a:solidFill>
                  <a:srgbClr val="d22cc6"/>
                </a:solidFill>
                <a:latin typeface="Arial Black"/>
              </a:rPr>
              <a:t>Массаж - самомассаж</a:t>
            </a:r>
            <a:endParaRPr/>
          </a:p>
        </p:txBody>
      </p:sp>
      <p:sp>
        <p:nvSpPr>
          <p:cNvPr id="21" name="Line 2"/>
          <p:cNvSpPr/>
          <p:nvPr/>
        </p:nvSpPr>
        <p:spPr>
          <a:xfrm>
            <a:off x="2976480" y="4749480"/>
            <a:ext cx="4820040" cy="0"/>
          </a:xfrm>
          <a:prstGeom prst="line">
            <a:avLst/>
          </a:prstGeom>
          <a:ln cap="rnd" w="25560">
            <a:solidFill>
              <a:srgbClr val="969696"/>
            </a:solidFill>
            <a:custDash>
              <a:ds d="5041000000" sp="5041000000"/>
            </a:custDash>
            <a:round/>
            <a:tailEnd len="med" type="triangle" w="med"/>
          </a:ln>
        </p:spPr>
      </p:sp>
      <p:sp>
        <p:nvSpPr>
          <p:cNvPr id="22" name="CustomShape 3"/>
          <p:cNvSpPr/>
          <p:nvPr/>
        </p:nvSpPr>
        <p:spPr>
          <a:xfrm>
            <a:off x="3011400" y="4106520"/>
            <a:ext cx="480600" cy="501480"/>
          </a:xfrm>
          <a:prstGeom prst="rect">
            <a:avLst/>
          </a:prstGeom>
          <a:gradFill>
            <a:gsLst>
              <a:gs pos="0">
                <a:srgbClr val="ff7c80"/>
              </a:gs>
              <a:gs pos="100000">
                <a:srgbClr val="76393b"/>
              </a:gs>
            </a:gsLst>
            <a:lin ang="1980000"/>
          </a:gradFill>
        </p:spPr>
      </p:sp>
      <p:sp>
        <p:nvSpPr>
          <p:cNvPr id="23" name="CustomShape 4"/>
          <p:cNvSpPr/>
          <p:nvPr/>
        </p:nvSpPr>
        <p:spPr>
          <a:xfrm>
            <a:off x="4197600" y="4278240"/>
            <a:ext cx="2414520" cy="4557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400"/>
              <a:t>Click to add Title</a:t>
            </a:r>
            <a:endParaRPr/>
          </a:p>
        </p:txBody>
      </p:sp>
      <p:sp>
        <p:nvSpPr>
          <p:cNvPr id="24" name="CustomShape 5"/>
          <p:cNvSpPr/>
          <p:nvPr/>
        </p:nvSpPr>
        <p:spPr>
          <a:xfrm>
            <a:off x="2742840" y="4235400"/>
            <a:ext cx="349560" cy="4557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2400"/>
              <a:t>4</a:t>
            </a:r>
            <a:endParaRPr/>
          </a:p>
        </p:txBody>
      </p:sp>
      <p:sp>
        <p:nvSpPr>
          <p:cNvPr id="25" name="Line 6"/>
          <p:cNvSpPr/>
          <p:nvPr/>
        </p:nvSpPr>
        <p:spPr>
          <a:xfrm>
            <a:off x="2976480" y="2234880"/>
            <a:ext cx="4820040" cy="0"/>
          </a:xfrm>
          <a:prstGeom prst="line">
            <a:avLst/>
          </a:prstGeom>
          <a:ln cap="rnd" w="25560">
            <a:solidFill>
              <a:srgbClr val="969696"/>
            </a:solidFill>
            <a:custDash>
              <a:ds d="5041000000" sp="5041000000"/>
            </a:custDash>
            <a:round/>
            <a:tailEnd len="med" type="triangle" w="med"/>
          </a:ln>
        </p:spPr>
      </p:sp>
      <p:sp>
        <p:nvSpPr>
          <p:cNvPr id="26" name="CustomShape 7"/>
          <p:cNvSpPr/>
          <p:nvPr/>
        </p:nvSpPr>
        <p:spPr>
          <a:xfrm>
            <a:off x="3011400" y="1591920"/>
            <a:ext cx="480600" cy="501480"/>
          </a:xfrm>
          <a:prstGeom prst="rect">
            <a:avLst/>
          </a:prstGeom>
          <a:gradFill>
            <a:gsLst>
              <a:gs pos="0">
                <a:srgbClr val="99cc00"/>
              </a:gs>
              <a:gs pos="100000">
                <a:srgbClr val="465e00"/>
              </a:gs>
            </a:gsLst>
            <a:lin ang="1980000"/>
          </a:gradFill>
        </p:spPr>
      </p:sp>
      <p:sp>
        <p:nvSpPr>
          <p:cNvPr id="27" name="CustomShape 8"/>
          <p:cNvSpPr/>
          <p:nvPr/>
        </p:nvSpPr>
        <p:spPr>
          <a:xfrm>
            <a:off x="4197600" y="1763640"/>
            <a:ext cx="2414520" cy="4557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400"/>
              <a:t>Click to add Title</a:t>
            </a:r>
            <a:endParaRPr/>
          </a:p>
        </p:txBody>
      </p:sp>
      <p:sp>
        <p:nvSpPr>
          <p:cNvPr id="28" name="CustomShape 9"/>
          <p:cNvSpPr/>
          <p:nvPr/>
        </p:nvSpPr>
        <p:spPr>
          <a:xfrm>
            <a:off x="2742840" y="1720800"/>
            <a:ext cx="349560" cy="4557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2400"/>
              <a:t>1</a:t>
            </a:r>
            <a:endParaRPr/>
          </a:p>
        </p:txBody>
      </p:sp>
      <p:sp>
        <p:nvSpPr>
          <p:cNvPr id="29" name="Line 10"/>
          <p:cNvSpPr/>
          <p:nvPr/>
        </p:nvSpPr>
        <p:spPr>
          <a:xfrm>
            <a:off x="2976480" y="3072960"/>
            <a:ext cx="4820040" cy="0"/>
          </a:xfrm>
          <a:prstGeom prst="line">
            <a:avLst/>
          </a:prstGeom>
          <a:ln cap="rnd" w="25560">
            <a:solidFill>
              <a:srgbClr val="969696"/>
            </a:solidFill>
            <a:custDash>
              <a:ds d="5041000000" sp="5041000000"/>
            </a:custDash>
            <a:round/>
            <a:tailEnd len="med" type="triangle" w="med"/>
          </a:ln>
        </p:spPr>
      </p:sp>
      <p:sp>
        <p:nvSpPr>
          <p:cNvPr id="30" name="CustomShape 11"/>
          <p:cNvSpPr/>
          <p:nvPr/>
        </p:nvSpPr>
        <p:spPr>
          <a:xfrm>
            <a:off x="3011400" y="2430000"/>
            <a:ext cx="480600" cy="501480"/>
          </a:xfrm>
          <a:prstGeom prst="rect">
            <a:avLst/>
          </a:prstGeom>
          <a:gradFill>
            <a:gsLst>
              <a:gs pos="0">
                <a:srgbClr val="006699"/>
              </a:gs>
              <a:gs pos="100000">
                <a:srgbClr val="002f46"/>
              </a:gs>
            </a:gsLst>
            <a:lin ang="1980000"/>
          </a:gradFill>
        </p:spPr>
      </p:sp>
      <p:sp>
        <p:nvSpPr>
          <p:cNvPr id="31" name="CustomShape 12"/>
          <p:cNvSpPr/>
          <p:nvPr/>
        </p:nvSpPr>
        <p:spPr>
          <a:xfrm>
            <a:off x="4197600" y="2601720"/>
            <a:ext cx="2414520" cy="4557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400"/>
              <a:t>Click to add Title</a:t>
            </a:r>
            <a:endParaRPr/>
          </a:p>
        </p:txBody>
      </p:sp>
      <p:sp>
        <p:nvSpPr>
          <p:cNvPr id="32" name="CustomShape 13"/>
          <p:cNvSpPr/>
          <p:nvPr/>
        </p:nvSpPr>
        <p:spPr>
          <a:xfrm>
            <a:off x="2742840" y="2558880"/>
            <a:ext cx="349560" cy="4557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2400"/>
              <a:t>2</a:t>
            </a:r>
            <a:endParaRPr/>
          </a:p>
        </p:txBody>
      </p:sp>
      <p:sp>
        <p:nvSpPr>
          <p:cNvPr id="33" name="Line 14"/>
          <p:cNvSpPr/>
          <p:nvPr/>
        </p:nvSpPr>
        <p:spPr>
          <a:xfrm>
            <a:off x="2978280" y="3909600"/>
            <a:ext cx="4818240" cy="1800"/>
          </a:xfrm>
          <a:prstGeom prst="line">
            <a:avLst/>
          </a:prstGeom>
          <a:ln cap="rnd" w="25560">
            <a:solidFill>
              <a:srgbClr val="969696"/>
            </a:solidFill>
            <a:custDash>
              <a:ds d="5041000000" sp="5041000000"/>
            </a:custDash>
            <a:round/>
            <a:tailEnd len="med" type="triangle" w="med"/>
          </a:ln>
        </p:spPr>
      </p:sp>
      <p:sp>
        <p:nvSpPr>
          <p:cNvPr id="34" name="CustomShape 15"/>
          <p:cNvSpPr/>
          <p:nvPr/>
        </p:nvSpPr>
        <p:spPr>
          <a:xfrm>
            <a:off x="3011400" y="3268440"/>
            <a:ext cx="480600" cy="501480"/>
          </a:xfrm>
          <a:prstGeom prst="rect">
            <a:avLst/>
          </a:prstGeom>
          <a:gradFill>
            <a:gsLst>
              <a:gs pos="0">
                <a:srgbClr val="ff9933"/>
              </a:gs>
              <a:gs pos="100000">
                <a:srgbClr val="764617"/>
              </a:gs>
            </a:gsLst>
            <a:lin ang="1980000"/>
          </a:gradFill>
        </p:spPr>
      </p:sp>
      <p:sp>
        <p:nvSpPr>
          <p:cNvPr id="35" name="CustomShape 16"/>
          <p:cNvSpPr/>
          <p:nvPr/>
        </p:nvSpPr>
        <p:spPr>
          <a:xfrm>
            <a:off x="4197600" y="3440160"/>
            <a:ext cx="2414520" cy="4557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400"/>
              <a:t>Click to add Title</a:t>
            </a:r>
            <a:endParaRPr/>
          </a:p>
        </p:txBody>
      </p:sp>
      <p:sp>
        <p:nvSpPr>
          <p:cNvPr id="36" name="CustomShape 17"/>
          <p:cNvSpPr/>
          <p:nvPr/>
        </p:nvSpPr>
        <p:spPr>
          <a:xfrm>
            <a:off x="2742840" y="3397320"/>
            <a:ext cx="349560" cy="4557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2400"/>
              <a:t>3</a:t>
            </a:r>
            <a:endParaRPr/>
          </a:p>
        </p:txBody>
      </p:sp>
      <p:sp>
        <p:nvSpPr>
          <p:cNvPr id="37" name="Line 18"/>
          <p:cNvSpPr/>
          <p:nvPr/>
        </p:nvSpPr>
        <p:spPr>
          <a:xfrm>
            <a:off x="2976480" y="5609880"/>
            <a:ext cx="4820040" cy="0"/>
          </a:xfrm>
          <a:prstGeom prst="line">
            <a:avLst/>
          </a:prstGeom>
          <a:ln cap="rnd" w="25560">
            <a:solidFill>
              <a:srgbClr val="969696"/>
            </a:solidFill>
            <a:custDash>
              <a:ds d="5041000000" sp="5041000000"/>
            </a:custDash>
            <a:round/>
            <a:tailEnd len="med" type="triangle" w="med"/>
          </a:ln>
        </p:spPr>
      </p:sp>
      <p:sp>
        <p:nvSpPr>
          <p:cNvPr id="38" name="CustomShape 19"/>
          <p:cNvSpPr/>
          <p:nvPr/>
        </p:nvSpPr>
        <p:spPr>
          <a:xfrm>
            <a:off x="3011400" y="4966920"/>
            <a:ext cx="480600" cy="501480"/>
          </a:xfrm>
          <a:prstGeom prst="rect">
            <a:avLst/>
          </a:prstGeom>
          <a:gradFill>
            <a:gsLst>
              <a:gs pos="0">
                <a:srgbClr val="990099"/>
              </a:gs>
              <a:gs pos="100000">
                <a:srgbClr val="460046"/>
              </a:gs>
            </a:gsLst>
            <a:lin ang="1980000"/>
          </a:gradFill>
        </p:spPr>
      </p:sp>
      <p:sp>
        <p:nvSpPr>
          <p:cNvPr id="39" name="CustomShape 20"/>
          <p:cNvSpPr/>
          <p:nvPr/>
        </p:nvSpPr>
        <p:spPr>
          <a:xfrm>
            <a:off x="4197600" y="5138640"/>
            <a:ext cx="2414520" cy="4557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400"/>
              <a:t>Click to add Title</a:t>
            </a:r>
            <a:endParaRPr/>
          </a:p>
        </p:txBody>
      </p:sp>
      <p:sp>
        <p:nvSpPr>
          <p:cNvPr id="40" name="CustomShape 21"/>
          <p:cNvSpPr/>
          <p:nvPr/>
        </p:nvSpPr>
        <p:spPr>
          <a:xfrm>
            <a:off x="2742840" y="5095800"/>
            <a:ext cx="349560" cy="4557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2400"/>
              <a:t>5</a:t>
            </a:r>
            <a:endParaRPr/>
          </a:p>
        </p:txBody>
      </p:sp>
      <p:pic>
        <p:nvPicPr>
          <p:cNvPr descr="" id="41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1760760" y="1303200"/>
            <a:ext cx="7245720" cy="483408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923480" y="365040"/>
            <a:ext cx="6778440" cy="90576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90000"/>
              </a:lnSpc>
            </a:pPr>
            <a:r>
              <a:rPr b="1" lang="ru-RU" sz="3600" u="sng">
                <a:solidFill>
                  <a:srgbClr val="d22cc6"/>
                </a:solidFill>
                <a:latin typeface="Arial Black"/>
              </a:rPr>
              <a:t>Глазодвигательные упражнения.</a:t>
            </a:r>
            <a:endParaRPr/>
          </a:p>
        </p:txBody>
      </p:sp>
      <p:pic>
        <p:nvPicPr>
          <p:cNvPr descr="" id="4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3520" y="1620000"/>
            <a:ext cx="7206120" cy="4992840"/>
          </a:xfrm>
          <a:prstGeom prst="rect">
            <a:avLst/>
          </a:prstGeom>
        </p:spPr>
      </p:pic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870920" y="365040"/>
            <a:ext cx="6643800" cy="1324800"/>
          </a:xfrm>
          <a:prstGeom prst="rect">
            <a:avLst/>
          </a:prstGeom>
        </p:spPr>
      </p:sp>
      <p:pic>
        <p:nvPicPr>
          <p:cNvPr descr="" id="4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345320" y="360000"/>
            <a:ext cx="7545600" cy="6040080"/>
          </a:xfrm>
          <a:prstGeom prst="rect">
            <a:avLst/>
          </a:prstGeom>
        </p:spPr>
      </p:pic>
    </p:spTree>
  </p:cSld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828800" y="1082520"/>
            <a:ext cx="6978240" cy="5464800"/>
          </a:xfrm>
          <a:prstGeom prst="rect">
            <a:avLst/>
          </a:prstGeom>
        </p:spPr>
      </p:pic>
      <p:sp>
        <p:nvSpPr>
          <p:cNvPr id="47" name="CustomShape 1"/>
          <p:cNvSpPr/>
          <p:nvPr/>
        </p:nvSpPr>
        <p:spPr>
          <a:xfrm>
            <a:off x="2112480" y="147240"/>
            <a:ext cx="6221520" cy="650880"/>
          </a:xfrm>
          <a:prstGeom prst="rect">
            <a:avLst/>
          </a:prstGeom>
        </p:spPr>
        <p:txBody>
          <a:bodyPr anchor="ctr" bIns="45000" lIns="90000" rIns="90000" tIns="45000"/>
          <a:p>
            <a:pPr algn="ctr"/>
            <a:r>
              <a:rPr lang="ru-RU" sz="3600">
                <a:solidFill>
                  <a:srgbClr val="ffc000"/>
                </a:solidFill>
                <a:latin typeface="Arial Black"/>
              </a:rPr>
              <a:t>Переплетите пальцы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996920" y="1145520"/>
            <a:ext cx="6705000" cy="5527800"/>
          </a:xfrm>
          <a:prstGeom prst="rect">
            <a:avLst/>
          </a:prstGeom>
        </p:spPr>
      </p:pic>
      <p:sp>
        <p:nvSpPr>
          <p:cNvPr id="49" name="CustomShape 1"/>
          <p:cNvSpPr/>
          <p:nvPr/>
        </p:nvSpPr>
        <p:spPr>
          <a:xfrm>
            <a:off x="2165040" y="136800"/>
            <a:ext cx="6252840" cy="913680"/>
          </a:xfrm>
          <a:prstGeom prst="rect">
            <a:avLst/>
          </a:prstGeom>
        </p:spPr>
        <p:txBody>
          <a:bodyPr anchor="ctr" bIns="45000" lIns="90000" rIns="90000" tIns="45000"/>
          <a:p>
            <a:pPr algn="ctr"/>
            <a:r>
              <a:rPr lang="ru-RU" sz="4000">
                <a:solidFill>
                  <a:srgbClr val="6f267f"/>
                </a:solidFill>
                <a:latin typeface="Arial Black"/>
              </a:rPr>
              <a:t>Поза Наполеона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641600" y="924840"/>
            <a:ext cx="7112880" cy="5779800"/>
          </a:xfrm>
          <a:prstGeom prst="rect">
            <a:avLst/>
          </a:prstGeom>
        </p:spPr>
      </p:pic>
      <p:sp>
        <p:nvSpPr>
          <p:cNvPr id="51" name="CustomShape 1"/>
          <p:cNvSpPr/>
          <p:nvPr/>
        </p:nvSpPr>
        <p:spPr>
          <a:xfrm>
            <a:off x="1986480" y="0"/>
            <a:ext cx="6631200" cy="913680"/>
          </a:xfrm>
          <a:prstGeom prst="rect">
            <a:avLst/>
          </a:prstGeom>
        </p:spPr>
        <p:txBody>
          <a:bodyPr anchor="ctr" bIns="45000" lIns="90000" rIns="90000" tIns="45000"/>
          <a:p>
            <a:pPr algn="ctr"/>
            <a:r>
              <a:rPr lang="ru-RU" sz="4000" u="sng">
                <a:solidFill>
                  <a:srgbClr val="ff0000"/>
                </a:solidFill>
                <a:latin typeface="Arial Black"/>
              </a:rPr>
              <a:t>Аплодисменты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091600" y="1145520"/>
            <a:ext cx="6505200" cy="5559120"/>
          </a:xfrm>
          <a:prstGeom prst="rect">
            <a:avLst/>
          </a:prstGeom>
        </p:spPr>
      </p:pic>
      <p:sp>
        <p:nvSpPr>
          <p:cNvPr id="53" name="CustomShape 1"/>
          <p:cNvSpPr/>
          <p:nvPr/>
        </p:nvSpPr>
        <p:spPr>
          <a:xfrm>
            <a:off x="2312280" y="147240"/>
            <a:ext cx="5958720" cy="913680"/>
          </a:xfrm>
          <a:prstGeom prst="rect">
            <a:avLst/>
          </a:prstGeom>
        </p:spPr>
        <p:txBody>
          <a:bodyPr anchor="ctr" bIns="45000" lIns="90000" rIns="90000" tIns="45000"/>
          <a:p>
            <a:pPr algn="ctr"/>
            <a:r>
              <a:rPr lang="ru-RU" sz="4000" u="sng">
                <a:solidFill>
                  <a:srgbClr val="d22cc6"/>
                </a:solidFill>
                <a:latin typeface="Arial Black"/>
              </a:rPr>
              <a:t>Подмигните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1260000" y="180000"/>
            <a:ext cx="7284960" cy="5590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90000"/>
              </a:lnSpc>
            </a:pPr>
            <a:r>
              <a:rPr b="1" lang="ru-RU" sz="3600" u="sng">
                <a:solidFill>
                  <a:srgbClr val="00b050"/>
                </a:solidFill>
                <a:latin typeface="Arial Black"/>
              </a:rPr>
              <a:t>Тест доминирующего полушария.</a:t>
            </a:r>
            <a:endParaRPr/>
          </a:p>
        </p:txBody>
      </p:sp>
      <p:sp>
        <p:nvSpPr>
          <p:cNvPr id="55" name="CustomShape 2"/>
          <p:cNvSpPr/>
          <p:nvPr/>
        </p:nvSpPr>
        <p:spPr>
          <a:xfrm>
            <a:off x="2133720" y="1355760"/>
            <a:ext cx="183960" cy="368640"/>
          </a:xfrm>
          <a:prstGeom prst="rect">
            <a:avLst/>
          </a:prstGeom>
        </p:spPr>
      </p:sp>
      <p:sp>
        <p:nvSpPr>
          <p:cNvPr id="56" name="CustomShape 3"/>
          <p:cNvSpPr/>
          <p:nvPr/>
        </p:nvSpPr>
        <p:spPr>
          <a:xfrm>
            <a:off x="1650240" y="1398240"/>
            <a:ext cx="7282800" cy="5303520"/>
          </a:xfrm>
          <a:prstGeom prst="rect">
            <a:avLst/>
          </a:prstGeom>
          <a:solidFill>
            <a:srgbClr val="ffc000"/>
          </a:solidFill>
          <a:ln w="38160">
            <a:solidFill>
              <a:srgbClr val="c55a11"/>
            </a:solidFill>
            <a:miter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Calibri"/>
                <a:ea typeface="Calibri"/>
              </a:rPr>
              <a:t>«</a:t>
            </a:r>
            <a:r>
              <a:rPr b="1" lang="ru-RU">
                <a:solidFill>
                  <a:srgbClr val="000000"/>
                </a:solidFill>
                <a:latin typeface="Times New Roman"/>
                <a:ea typeface="Calibri"/>
              </a:rPr>
              <a:t>ПППП</a:t>
            </a:r>
            <a:r>
              <a:rPr b="1" lang="ru-RU">
                <a:solidFill>
                  <a:srgbClr val="000000"/>
                </a:solidFill>
                <a:latin typeface="Calibri"/>
                <a:ea typeface="Calibri"/>
              </a:rPr>
              <a:t>»</a:t>
            </a:r>
            <a:r>
              <a:rPr b="1" lang="ru-RU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/>
                <a:ea typeface="Calibri"/>
              </a:rPr>
              <a:t>(100 % правша) </a:t>
            </a:r>
            <a:r>
              <a:rPr lang="ru-RU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ru-RU">
                <a:solidFill>
                  <a:srgbClr val="000000"/>
                </a:solidFill>
                <a:latin typeface="Times New Roman"/>
                <a:ea typeface="Calibri"/>
              </a:rPr>
              <a:t> ориентация на стереотипы, консерватизм, бесконфликтность, нет желания ссориться и спорить.  </a:t>
            </a: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Calibri"/>
                <a:ea typeface="Calibri"/>
              </a:rPr>
              <a:t>«</a:t>
            </a:r>
            <a:r>
              <a:rPr b="1" lang="ru-RU">
                <a:solidFill>
                  <a:srgbClr val="000000"/>
                </a:solidFill>
                <a:latin typeface="Times New Roman"/>
                <a:ea typeface="Calibri"/>
              </a:rPr>
              <a:t>ПППЛ</a:t>
            </a:r>
            <a:r>
              <a:rPr b="1" lang="ru-RU">
                <a:solidFill>
                  <a:srgbClr val="000000"/>
                </a:solidFill>
                <a:latin typeface="Calibri"/>
                <a:ea typeface="Calibri"/>
              </a:rPr>
              <a:t>»</a:t>
            </a:r>
            <a:r>
              <a:rPr lang="ru-RU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ru-RU">
                <a:solidFill>
                  <a:srgbClr val="000000"/>
                </a:solidFill>
                <a:latin typeface="Times New Roman"/>
                <a:ea typeface="Calibri"/>
              </a:rPr>
              <a:t> одна из самых ярких черт характера </a:t>
            </a:r>
            <a:r>
              <a:rPr lang="ru-RU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ru-RU">
                <a:solidFill>
                  <a:srgbClr val="000000"/>
                </a:solidFill>
                <a:latin typeface="Times New Roman"/>
                <a:ea typeface="Calibri"/>
              </a:rPr>
              <a:t> нерешительность.  </a:t>
            </a: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Calibri"/>
                <a:ea typeface="Calibri"/>
              </a:rPr>
              <a:t>«</a:t>
            </a:r>
            <a:r>
              <a:rPr b="1" lang="ru-RU">
                <a:solidFill>
                  <a:srgbClr val="000000"/>
                </a:solidFill>
                <a:latin typeface="Times New Roman"/>
                <a:ea typeface="Calibri"/>
              </a:rPr>
              <a:t>ППЛП</a:t>
            </a:r>
            <a:r>
              <a:rPr b="1" lang="ru-RU">
                <a:solidFill>
                  <a:srgbClr val="000000"/>
                </a:solidFill>
                <a:latin typeface="Calibri"/>
                <a:ea typeface="Calibri"/>
              </a:rPr>
              <a:t>»</a:t>
            </a:r>
            <a:r>
              <a:rPr b="1" lang="ru-RU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ru-RU">
                <a:solidFill>
                  <a:srgbClr val="000000"/>
                </a:solidFill>
                <a:latin typeface="Times New Roman"/>
                <a:ea typeface="Calibri"/>
              </a:rPr>
              <a:t> это довольно ярко проявленный контактный тип характера. Кокетство, решительность, чувство юмора, артистизм. (Чаще у женщин</a:t>
            </a:r>
            <a:r>
              <a:rPr lang="ru-RU">
                <a:solidFill>
                  <a:srgbClr val="000000"/>
                </a:solidFill>
                <a:latin typeface="Calibri"/>
                <a:ea typeface="Calibri"/>
              </a:rPr>
              <a:t>…</a:t>
            </a:r>
            <a:r>
              <a:rPr lang="ru-RU">
                <a:solidFill>
                  <a:srgbClr val="000000"/>
                </a:solidFill>
                <a:latin typeface="Times New Roman"/>
                <a:ea typeface="Calibri"/>
              </a:rPr>
              <a:t>)  </a:t>
            </a: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Calibri"/>
                <a:ea typeface="Calibri"/>
              </a:rPr>
              <a:t>«</a:t>
            </a:r>
            <a:r>
              <a:rPr b="1" lang="ru-RU">
                <a:solidFill>
                  <a:srgbClr val="000000"/>
                </a:solidFill>
                <a:latin typeface="Times New Roman"/>
                <a:ea typeface="Calibri"/>
              </a:rPr>
              <a:t>ППЛЛ</a:t>
            </a:r>
            <a:r>
              <a:rPr b="1" lang="ru-RU">
                <a:solidFill>
                  <a:srgbClr val="000000"/>
                </a:solidFill>
                <a:latin typeface="Calibri"/>
                <a:ea typeface="Calibri"/>
              </a:rPr>
              <a:t>»</a:t>
            </a:r>
            <a:r>
              <a:rPr b="1" lang="ru-RU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ru-RU">
                <a:solidFill>
                  <a:srgbClr val="000000"/>
                </a:solidFill>
                <a:latin typeface="Times New Roman"/>
                <a:ea typeface="Calibri"/>
              </a:rPr>
              <a:t> такое сочетание не часто встречается. Характер приближен к предыдущему, только более мягкий.  </a:t>
            </a: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Calibri"/>
                <a:ea typeface="Calibri"/>
              </a:rPr>
              <a:t>«</a:t>
            </a:r>
            <a:r>
              <a:rPr b="1" lang="ru-RU">
                <a:solidFill>
                  <a:srgbClr val="000000"/>
                </a:solidFill>
                <a:latin typeface="Times New Roman"/>
                <a:ea typeface="Calibri"/>
              </a:rPr>
              <a:t>ПЛПП</a:t>
            </a:r>
            <a:r>
              <a:rPr b="1" lang="ru-RU">
                <a:solidFill>
                  <a:srgbClr val="000000"/>
                </a:solidFill>
                <a:latin typeface="Calibri"/>
                <a:ea typeface="Calibri"/>
              </a:rPr>
              <a:t>»</a:t>
            </a:r>
            <a:r>
              <a:rPr b="1" lang="ru-RU">
                <a:solidFill>
                  <a:srgbClr val="000000"/>
                </a:solidFill>
                <a:latin typeface="Times New Roman"/>
                <a:ea typeface="Calibri"/>
              </a:rPr>
              <a:t>  </a:t>
            </a:r>
            <a:r>
              <a:rPr lang="ru-RU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ru-RU">
                <a:solidFill>
                  <a:srgbClr val="000000"/>
                </a:solidFill>
                <a:latin typeface="Times New Roman"/>
                <a:ea typeface="Calibri"/>
              </a:rPr>
              <a:t>  аналитик,  с  одновременной  мягкостью.  Привыкает медленно,  осторожен  в  отношениях,  терпимость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  <a:ea typeface="Calibri"/>
              </a:rPr>
              <a:t>  </a:t>
            </a:r>
            <a:r>
              <a:rPr lang="ru-RU">
                <a:solidFill>
                  <a:srgbClr val="000000"/>
                </a:solidFill>
                <a:latin typeface="Times New Roman"/>
                <a:ea typeface="Calibri"/>
              </a:rPr>
              <a:t>и  некоторая  холодность.  (Чаще у женщин</a:t>
            </a:r>
            <a:r>
              <a:rPr lang="ru-RU">
                <a:solidFill>
                  <a:srgbClr val="000000"/>
                </a:solidFill>
                <a:latin typeface="Calibri"/>
                <a:ea typeface="Calibri"/>
              </a:rPr>
              <a:t>…</a:t>
            </a:r>
            <a:r>
              <a:rPr lang="ru-RU">
                <a:solidFill>
                  <a:srgbClr val="000000"/>
                </a:solidFill>
                <a:latin typeface="Times New Roman"/>
                <a:ea typeface="Calibri"/>
              </a:rPr>
              <a:t>)  </a:t>
            </a: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Calibri"/>
                <a:ea typeface="Calibri"/>
              </a:rPr>
              <a:t>«</a:t>
            </a:r>
            <a:r>
              <a:rPr b="1" lang="ru-RU">
                <a:solidFill>
                  <a:srgbClr val="000000"/>
                </a:solidFill>
                <a:latin typeface="Times New Roman"/>
                <a:ea typeface="Calibri"/>
              </a:rPr>
              <a:t>ПЛПЛ</a:t>
            </a:r>
            <a:r>
              <a:rPr b="1" lang="ru-RU">
                <a:solidFill>
                  <a:srgbClr val="000000"/>
                </a:solidFill>
                <a:latin typeface="Calibri"/>
                <a:ea typeface="Calibri"/>
              </a:rPr>
              <a:t>»</a:t>
            </a:r>
            <a:r>
              <a:rPr lang="ru-RU">
                <a:solidFill>
                  <a:srgbClr val="000000"/>
                </a:solidFill>
                <a:latin typeface="Times New Roman"/>
                <a:ea typeface="Calibri"/>
              </a:rPr>
              <a:t>  </a:t>
            </a:r>
            <a:r>
              <a:rPr lang="ru-RU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ru-RU">
                <a:solidFill>
                  <a:srgbClr val="000000"/>
                </a:solidFill>
                <a:latin typeface="Times New Roman"/>
                <a:ea typeface="Calibri"/>
              </a:rPr>
              <a:t>  очень  редкое  сочетание.  Беззащитность,  подверженность  различным влияниям. (Чаще у женщин</a:t>
            </a:r>
            <a:r>
              <a:rPr lang="ru-RU">
                <a:solidFill>
                  <a:srgbClr val="000000"/>
                </a:solidFill>
                <a:latin typeface="Calibri"/>
                <a:ea typeface="Calibri"/>
              </a:rPr>
              <a:t>…</a:t>
            </a:r>
            <a:r>
              <a:rPr lang="ru-RU">
                <a:solidFill>
                  <a:srgbClr val="000000"/>
                </a:solidFill>
                <a:latin typeface="Times New Roman"/>
                <a:ea typeface="Calibri"/>
              </a:rPr>
              <a:t>)  </a:t>
            </a: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Calibri"/>
                <a:ea typeface="Calibri"/>
              </a:rPr>
              <a:t>«</a:t>
            </a:r>
            <a:r>
              <a:rPr b="1" lang="ru-RU">
                <a:solidFill>
                  <a:srgbClr val="000000"/>
                </a:solidFill>
                <a:latin typeface="Times New Roman"/>
                <a:ea typeface="Calibri"/>
              </a:rPr>
              <a:t>ЛППП</a:t>
            </a:r>
            <a:r>
              <a:rPr b="1" lang="ru-RU">
                <a:solidFill>
                  <a:srgbClr val="000000"/>
                </a:solidFill>
                <a:latin typeface="Calibri"/>
                <a:ea typeface="Calibri"/>
              </a:rPr>
              <a:t>»</a:t>
            </a:r>
            <a:r>
              <a:rPr lang="ru-RU">
                <a:solidFill>
                  <a:srgbClr val="000000"/>
                </a:solidFill>
                <a:latin typeface="Times New Roman"/>
                <a:ea typeface="Calibri"/>
              </a:rPr>
              <a:t>  </a:t>
            </a:r>
            <a:r>
              <a:rPr lang="ru-RU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ru-RU">
                <a:solidFill>
                  <a:srgbClr val="000000"/>
                </a:solidFill>
                <a:latin typeface="Times New Roman"/>
                <a:ea typeface="Calibri"/>
              </a:rPr>
              <a:t>  это  сочетание  встречается  часто.  Эмоциональность,  не достает  упорства  и  настойчивости  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  <a:ea typeface="Calibri"/>
              </a:rPr>
              <a:t>в  решении  важных  вопросов, подверженность  чужим  влияниям, 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/>
                <a:ea typeface="Calibri"/>
              </a:rPr>
              <a:t>хорошая  приспособляемость,  лёгкое вхождение в</a:t>
            </a: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Calibri"/>
                <a:ea typeface="Calibri"/>
              </a:rPr>
              <a:t>«</a:t>
            </a:r>
            <a:r>
              <a:rPr b="1" lang="ru-RU">
                <a:solidFill>
                  <a:srgbClr val="000000"/>
                </a:solidFill>
                <a:latin typeface="Times New Roman"/>
                <a:ea typeface="Calibri"/>
              </a:rPr>
              <a:t>ЛППЛ</a:t>
            </a:r>
            <a:r>
              <a:rPr b="1" lang="ru-RU">
                <a:solidFill>
                  <a:srgbClr val="000000"/>
                </a:solidFill>
                <a:latin typeface="Calibri"/>
                <a:ea typeface="Calibri"/>
              </a:rPr>
              <a:t>»</a:t>
            </a:r>
            <a:r>
              <a:rPr b="1" lang="ru-RU">
                <a:solidFill>
                  <a:srgbClr val="000000"/>
                </a:solidFill>
                <a:latin typeface="Times New Roman"/>
                <a:ea typeface="Calibri"/>
              </a:rPr>
              <a:t>  </a:t>
            </a:r>
            <a:r>
              <a:rPr lang="ru-RU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ru-RU">
                <a:solidFill>
                  <a:srgbClr val="000000"/>
                </a:solidFill>
                <a:latin typeface="Times New Roman"/>
                <a:ea typeface="Calibri"/>
              </a:rPr>
              <a:t>  более  значительная,  чем  в  предыдущем  случае,  мягкость характера и наивность,  контакт, дружелюбие.  </a:t>
            </a:r>
            <a:endParaRPr/>
          </a:p>
        </p:txBody>
      </p:sp>
    </p:spTree>
  </p:cSld>
  <p:timing>
    <p:tnLst>
      <p:par>
        <p:cTn dur="indefinite" id="7" nodeType="tmRoot" restart="never">
          <p:childTnLst>
            <p:seq>
              <p:cTn id="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